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9" r:id="rId1"/>
  </p:sldMasterIdLst>
  <p:sldIdLst>
    <p:sldId id="293" r:id="rId2"/>
    <p:sldId id="281" r:id="rId3"/>
    <p:sldId id="285" r:id="rId4"/>
    <p:sldId id="295" r:id="rId5"/>
    <p:sldId id="283" r:id="rId6"/>
    <p:sldId id="286" r:id="rId7"/>
    <p:sldId id="292" r:id="rId8"/>
    <p:sldId id="284" r:id="rId9"/>
    <p:sldId id="289" r:id="rId10"/>
    <p:sldId id="291" r:id="rId11"/>
    <p:sldId id="290" r:id="rId12"/>
    <p:sldId id="294" r:id="rId13"/>
    <p:sldId id="26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DFE5F1"/>
    <a:srgbClr val="5392B1"/>
    <a:srgbClr val="7EADC4"/>
    <a:srgbClr val="FFFFFF"/>
    <a:srgbClr val="060708"/>
    <a:srgbClr val="000000"/>
    <a:srgbClr val="141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829CA-0791-43DD-9C02-B814B32E51B8}" v="881" dt="2022-10-11T16:51:48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BA5FF-5DD6-DE15-DC59-02CFA1E06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351E8C-A520-98E8-7442-83C182F52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7026D3-0B0F-7805-351C-8A229ED5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86CC61-D70B-E1B2-374C-39B94632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2CFD4F-A60F-B737-EF3D-1A900ED4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2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CAA0E-1AAC-3969-1C06-74825A7C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440368-DB81-614D-910A-C371745A5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F36FC8-70FE-05DD-F343-832B3E98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248E30-4FD1-A504-970C-605AECC0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0FC49B-3326-EAE9-1589-5499840E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3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9D5882-76FF-8CA3-B745-DB906D8F7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0E795F-7368-BAB2-F55C-43ABD0B49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41F954-ACA7-6F23-59BA-4D7CD51F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8B29C0-9E71-AB1E-C15E-4BE51790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E35492-53B6-8653-9F98-EEFBD91D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96985-4BE1-C666-DC33-29728CBC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F4989-8533-FDF4-F51B-A0A94012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52B7BA-DEAC-75A2-0050-D6D8FA11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0571FB-52AF-FED6-371F-8D7D2E1A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7A7FDB-EA00-2003-6BFF-FC714AC3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1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026A1-BDF7-CFD8-A4BE-614852E9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E3F90B-875A-FEDB-F69C-F69491D4B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0D4FD4-E91C-AF72-B499-378257ACE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CF72EB-A615-7B41-6D54-068213FC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C3E47B-C9B6-3BAA-0A2D-7250D172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0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A68EF-9780-A264-9682-BB554399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6D9445-B4AA-9A6B-DB4D-AA35CF93D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552CF0-C68E-5EBE-93C5-A43068D97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5F1973-DF83-6860-E4F0-A817A51B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B86BF-C594-626A-9D61-47CA5B48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22A2C7-75A5-96BC-4795-549F8A0F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5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61C68-294B-21C1-2273-8699BBE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A5D663-6E4E-2361-61CE-F90D7300E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55A19E-6EAE-8498-15D7-09C12D21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5AD191B-82A2-BFAA-E06A-9F549193D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5E0EFC1-CD72-169E-AAFB-07F5C0B3D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B5299F0-D2EC-CD6C-FEA6-839148EC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76B00C-C23B-9794-9E27-B0EC3724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7281BC-F7B7-37C3-AEA0-BDA9276F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3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AACB2-376B-BAA3-8F60-185EE8CA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48ED10-7DB0-A701-5488-8492F013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A18419-E6E7-A507-3964-AC234B63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74473E-D96C-0BC8-6442-D3A2C3D5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1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0789E1-73F5-353B-0DFC-EC491D30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9221BE-1303-46ED-6C19-A202C744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BD0762-B53E-CDC4-68AF-61324F86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8F72B-74BC-6983-8276-BDB6EF27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C25A91-5681-9DB9-B65C-FB3273E9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776D6-6E98-2EDB-119D-B2F65596F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F093F0-C954-F43C-C309-AAF60A7E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7C8453-BD91-6A1E-D3B2-FFD515DD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694EB1-AE70-1EFC-CD36-F4DAF6DB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BD40E-638A-A31B-58F9-DC0E456A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08FF1C-7151-08F7-C96A-495904723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11EA5E-465D-7473-2645-13AEEC4CC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D1A8EC-2E55-D79F-13BA-668C8C38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2C3E06-D48E-CC2A-BD6E-F0B1E01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624BC0-8124-4535-D58B-52F70D21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FB78478-C836-DC16-1C8B-3140C148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3C2EC-B15A-2BD5-6002-50351DBEA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46A86A-C691-7E4B-AA48-37BA52464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931920-C13A-0EBB-D64A-D17C05822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9B133A-5E69-99AC-B677-CAA958FD8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8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ídeo 8">
            <a:extLst>
              <a:ext uri="{FF2B5EF4-FFF2-40B4-BE49-F238E27FC236}">
                <a16:creationId xmlns:a16="http://schemas.microsoft.com/office/drawing/2014/main" id="{5F9EE4D7-CB07-2EF9-82C5-163C865A6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Processamento de</a:t>
            </a:r>
            <a:r>
              <a:rPr lang="en-US" sz="5200" b="1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imagens para visão computacional</a:t>
            </a:r>
            <a:endParaRPr lang="en-US" sz="5200" b="1" kern="1200" cap="all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7BE29729-6E11-B992-B3EF-306EBD309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7" y="5314036"/>
            <a:ext cx="1014732" cy="1249650"/>
          </a:xfrm>
          <a:prstGeom prst="rect">
            <a:avLst/>
          </a:prstGeom>
        </p:spPr>
      </p:pic>
      <p:pic>
        <p:nvPicPr>
          <p:cNvPr id="16" name="Imagem 15" descr="Uma imagem contendo Logotipo&#10;&#10;Descrição gerada automaticamente">
            <a:extLst>
              <a:ext uri="{FF2B5EF4-FFF2-40B4-BE49-F238E27FC236}">
                <a16:creationId xmlns:a16="http://schemas.microsoft.com/office/drawing/2014/main" id="{86DBEC25-0CD8-7006-91BE-4CBA00166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3480" y="5369748"/>
            <a:ext cx="1162702" cy="11627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35C83F02-57ED-AC3B-BD33-CB3068610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56" y="5011223"/>
            <a:ext cx="1938156" cy="1552463"/>
          </a:xfrm>
          <a:prstGeom prst="rect">
            <a:avLst/>
          </a:prstGeom>
        </p:spPr>
      </p:pic>
      <p:pic>
        <p:nvPicPr>
          <p:cNvPr id="20" name="Imagem 19" descr="Logotipo, Ícone&#10;&#10;Descrição gerada automaticamente">
            <a:extLst>
              <a:ext uri="{FF2B5EF4-FFF2-40B4-BE49-F238E27FC236}">
                <a16:creationId xmlns:a16="http://schemas.microsoft.com/office/drawing/2014/main" id="{4804541E-144B-D22A-7B49-3B004DBAF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29" y="5369748"/>
            <a:ext cx="1034927" cy="10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C7F93D-9ED6-7818-5E9E-396E687C2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336" y="1361786"/>
            <a:ext cx="8621328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3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9C34069-EF65-CFEA-E364-6F038127D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2"/>
          <a:stretch/>
        </p:blipFill>
        <p:spPr>
          <a:xfrm>
            <a:off x="1513826" y="1065662"/>
            <a:ext cx="8862626" cy="44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9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sible light - What frequency is pink color? - Physics Stack Exchange">
            <a:extLst>
              <a:ext uri="{FF2B5EF4-FFF2-40B4-BE49-F238E27FC236}">
                <a16:creationId xmlns:a16="http://schemas.microsoft.com/office/drawing/2014/main" id="{5BD00C59-C543-40A1-3EFB-8CB7EAEB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0"/>
            <a:ext cx="11958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0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Vídeo 8">
            <a:extLst>
              <a:ext uri="{FF2B5EF4-FFF2-40B4-BE49-F238E27FC236}">
                <a16:creationId xmlns:a16="http://schemas.microsoft.com/office/drawing/2014/main" id="{5F9EE4D7-CB07-2EF9-82C5-163C865A6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Processamento de</a:t>
            </a:r>
            <a:r>
              <a:rPr lang="en-US" sz="5200" b="1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imagens para visão computacional</a:t>
            </a:r>
            <a:endParaRPr lang="en-US" sz="5200" b="1" kern="1200" cap="all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7BE29729-6E11-B992-B3EF-306EBD309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7" y="5314036"/>
            <a:ext cx="1014732" cy="1249650"/>
          </a:xfrm>
          <a:prstGeom prst="rect">
            <a:avLst/>
          </a:prstGeom>
        </p:spPr>
      </p:pic>
      <p:pic>
        <p:nvPicPr>
          <p:cNvPr id="16" name="Imagem 15" descr="Uma imagem contendo Logotipo&#10;&#10;Descrição gerada automaticamente">
            <a:extLst>
              <a:ext uri="{FF2B5EF4-FFF2-40B4-BE49-F238E27FC236}">
                <a16:creationId xmlns:a16="http://schemas.microsoft.com/office/drawing/2014/main" id="{86DBEC25-0CD8-7006-91BE-4CBA00166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3480" y="5369748"/>
            <a:ext cx="1162702" cy="11627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35C83F02-57ED-AC3B-BD33-CB3068610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56" y="5011223"/>
            <a:ext cx="1938156" cy="1552463"/>
          </a:xfrm>
          <a:prstGeom prst="rect">
            <a:avLst/>
          </a:prstGeom>
        </p:spPr>
      </p:pic>
      <p:pic>
        <p:nvPicPr>
          <p:cNvPr id="20" name="Imagem 19" descr="Logotipo, Ícone&#10;&#10;Descrição gerada automaticamente">
            <a:extLst>
              <a:ext uri="{FF2B5EF4-FFF2-40B4-BE49-F238E27FC236}">
                <a16:creationId xmlns:a16="http://schemas.microsoft.com/office/drawing/2014/main" id="{4804541E-144B-D22A-7B49-3B004DBAF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29" y="5369748"/>
            <a:ext cx="1034927" cy="10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D3305BC-13F0-45F7-AA78-FEB3A127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3678" y="839535"/>
            <a:ext cx="5689757" cy="5027349"/>
          </a:xfrm>
          <a:custGeom>
            <a:avLst/>
            <a:gdLst>
              <a:gd name="connsiteX0" fmla="*/ 1638118 w 5689757"/>
              <a:gd name="connsiteY0" fmla="*/ 0 h 5027349"/>
              <a:gd name="connsiteX1" fmla="*/ 4051638 w 5689757"/>
              <a:gd name="connsiteY1" fmla="*/ 0 h 5027349"/>
              <a:gd name="connsiteX2" fmla="*/ 4426960 w 5689757"/>
              <a:gd name="connsiteY2" fmla="*/ 218128 h 5027349"/>
              <a:gd name="connsiteX3" fmla="*/ 5631113 w 5689757"/>
              <a:gd name="connsiteY3" fmla="*/ 2300740 h 5027349"/>
              <a:gd name="connsiteX4" fmla="*/ 5631113 w 5689757"/>
              <a:gd name="connsiteY4" fmla="*/ 2726611 h 5027349"/>
              <a:gd name="connsiteX5" fmla="*/ 5184003 w 5689757"/>
              <a:gd name="connsiteY5" fmla="*/ 3499898 h 5027349"/>
              <a:gd name="connsiteX6" fmla="*/ 5179849 w 5689757"/>
              <a:gd name="connsiteY6" fmla="*/ 3507081 h 5027349"/>
              <a:gd name="connsiteX7" fmla="*/ 5161054 w 5689757"/>
              <a:gd name="connsiteY7" fmla="*/ 3493907 h 5027349"/>
              <a:gd name="connsiteX8" fmla="*/ 5074850 w 5689757"/>
              <a:gd name="connsiteY8" fmla="*/ 3469060 h 5027349"/>
              <a:gd name="connsiteX9" fmla="*/ 4002084 w 5689757"/>
              <a:gd name="connsiteY9" fmla="*/ 3469060 h 5027349"/>
              <a:gd name="connsiteX10" fmla="*/ 3848833 w 5689757"/>
              <a:gd name="connsiteY10" fmla="*/ 3554248 h 5027349"/>
              <a:gd name="connsiteX11" fmla="*/ 3312449 w 5689757"/>
              <a:gd name="connsiteY11" fmla="*/ 4472382 h 5027349"/>
              <a:gd name="connsiteX12" fmla="*/ 3312449 w 5689757"/>
              <a:gd name="connsiteY12" fmla="*/ 4649068 h 5027349"/>
              <a:gd name="connsiteX13" fmla="*/ 3486748 w 5689757"/>
              <a:gd name="connsiteY13" fmla="*/ 4947416 h 5027349"/>
              <a:gd name="connsiteX14" fmla="*/ 3533445 w 5689757"/>
              <a:gd name="connsiteY14" fmla="*/ 5027349 h 5027349"/>
              <a:gd name="connsiteX15" fmla="*/ 3462401 w 5689757"/>
              <a:gd name="connsiteY15" fmla="*/ 5027349 h 5027349"/>
              <a:gd name="connsiteX16" fmla="*/ 1638118 w 5689757"/>
              <a:gd name="connsiteY16" fmla="*/ 5027349 h 5027349"/>
              <a:gd name="connsiteX17" fmla="*/ 1268010 w 5689757"/>
              <a:gd name="connsiteY17" fmla="*/ 4809219 h 5027349"/>
              <a:gd name="connsiteX18" fmla="*/ 58645 w 5689757"/>
              <a:gd name="connsiteY18" fmla="*/ 2726611 h 5027349"/>
              <a:gd name="connsiteX19" fmla="*/ 58645 w 5689757"/>
              <a:gd name="connsiteY19" fmla="*/ 2300740 h 5027349"/>
              <a:gd name="connsiteX20" fmla="*/ 1268010 w 5689757"/>
              <a:gd name="connsiteY20" fmla="*/ 218128 h 5027349"/>
              <a:gd name="connsiteX21" fmla="*/ 1638118 w 5689757"/>
              <a:gd name="connsiteY21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9757" h="5027349"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836" y="898621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b="1" cap="all" dirty="0" err="1">
                <a:solidFill>
                  <a:schemeClr val="bg1"/>
                </a:solidFill>
              </a:rPr>
              <a:t>primeiro</a:t>
            </a:r>
            <a:r>
              <a:rPr lang="en-US" sz="3200" b="1" cap="all" dirty="0">
                <a:solidFill>
                  <a:schemeClr val="bg1"/>
                </a:solidFill>
              </a:rPr>
              <a:t> </a:t>
            </a:r>
            <a:r>
              <a:rPr lang="en-US" sz="3200" b="1" cap="all" dirty="0" err="1">
                <a:solidFill>
                  <a:schemeClr val="bg1"/>
                </a:solidFill>
              </a:rPr>
              <a:t>exemplo</a:t>
            </a:r>
            <a:endParaRPr lang="en-US" sz="3200" b="1" kern="1200" cap="all" baseline="0" dirty="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CF50161-64EB-4533-A767-15C4715B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5723" y="1198172"/>
            <a:ext cx="2143461" cy="187740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4C001403-4A67-12F7-F6D9-287DE225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" r="7" b="4757"/>
          <a:stretch/>
        </p:blipFill>
        <p:spPr>
          <a:xfrm>
            <a:off x="9712675" y="1283088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5915" y="428993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65913924-475E-79D5-A1DB-9B40C14DE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7" t="-4004" r="-24820" b="23092"/>
          <a:stretch/>
        </p:blipFill>
        <p:spPr>
          <a:xfrm>
            <a:off x="7620000" y="4315946"/>
            <a:ext cx="2595182" cy="1797513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5405414" y="2621191"/>
            <a:ext cx="3894161" cy="194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Iniciar</a:t>
            </a:r>
            <a:r>
              <a:rPr lang="en-US" sz="2400" dirty="0">
                <a:solidFill>
                  <a:schemeClr val="bg1"/>
                </a:solidFill>
              </a:rPr>
              <a:t> o </a:t>
            </a:r>
            <a:r>
              <a:rPr lang="en-US" sz="2400" dirty="0" err="1">
                <a:solidFill>
                  <a:schemeClr val="bg1"/>
                </a:solidFill>
              </a:rPr>
              <a:t>programa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Carregar</a:t>
            </a:r>
            <a:r>
              <a:rPr lang="en-US" sz="2400" dirty="0">
                <a:solidFill>
                  <a:schemeClr val="bg1"/>
                </a:solidFill>
              </a:rPr>
              <a:t> imagem.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Usar as </a:t>
            </a:r>
            <a:r>
              <a:rPr lang="en-US" sz="2400" dirty="0" err="1">
                <a:solidFill>
                  <a:schemeClr val="bg1"/>
                </a:solidFill>
              </a:rPr>
              <a:t>funções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imread</a:t>
            </a:r>
            <a:r>
              <a:rPr lang="en-US" sz="2400" dirty="0">
                <a:solidFill>
                  <a:schemeClr val="bg1"/>
                </a:solidFill>
              </a:rPr>
              <a:t>().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 Usar </a:t>
            </a: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dirty="0" err="1">
                <a:solidFill>
                  <a:schemeClr val="bg1"/>
                </a:solidFill>
              </a:rPr>
              <a:t>função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imshow</a:t>
            </a:r>
            <a:r>
              <a:rPr lang="en-US" sz="2400" dirty="0">
                <a:solidFill>
                  <a:schemeClr val="bg1"/>
                </a:solidFill>
              </a:rPr>
              <a:t>().</a:t>
            </a: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DFE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4065182" y="122256"/>
            <a:ext cx="4019107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Funções</a:t>
            </a:r>
            <a:r>
              <a:rPr lang="en-US" sz="3200" b="1" cap="all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3200" b="1" cap="all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utilizadas</a:t>
            </a:r>
            <a:endParaRPr lang="en-US" sz="3200" b="1" cap="all" dirty="0">
              <a:solidFill>
                <a:schemeClr val="bg2">
                  <a:lumMod val="10000"/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ED1B871-F65D-588D-C956-7C1160CB4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67" y="2174589"/>
            <a:ext cx="6748250" cy="50037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154ED42-E476-75C1-1962-E0FF4EEFD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040" y="2855252"/>
            <a:ext cx="5629890" cy="57374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9258740-A5DB-BFAB-A623-3F98A05E3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040" y="3582577"/>
            <a:ext cx="4870750" cy="5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9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4065182" y="122256"/>
            <a:ext cx="4019107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Funções</a:t>
            </a:r>
            <a:r>
              <a:rPr lang="en-US" sz="3200" b="1" cap="all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utilizadas</a:t>
            </a:r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968" b="25371"/>
          <a:stretch/>
        </p:blipFill>
        <p:spPr>
          <a:xfrm>
            <a:off x="-14066" y="1065662"/>
            <a:ext cx="1266092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1" r="39042" b="4"/>
          <a:stretch/>
        </p:blipFill>
        <p:spPr>
          <a:xfrm>
            <a:off x="11085343" y="1065662"/>
            <a:ext cx="1106658" cy="48937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0C2AE3-9C10-2034-ECA3-393F18C74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469"/>
          <a:stretch/>
        </p:blipFill>
        <p:spPr>
          <a:xfrm>
            <a:off x="1473277" y="2236738"/>
            <a:ext cx="9612066" cy="2967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CB34B46-93C2-076A-277E-688E0F141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77" y="3766588"/>
            <a:ext cx="8838700" cy="91912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4F369B-1C78-76DC-E950-A07E79772D7F}"/>
              </a:ext>
            </a:extLst>
          </p:cNvPr>
          <p:cNvSpPr txBox="1"/>
          <p:nvPr/>
        </p:nvSpPr>
        <p:spPr>
          <a:xfrm>
            <a:off x="1397099" y="1738674"/>
            <a:ext cx="954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Desenhando formas: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051C26D-25C8-0E12-B75D-0AF6B08EB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9" t="38146" r="39983" b="17322"/>
          <a:stretch/>
        </p:blipFill>
        <p:spPr>
          <a:xfrm>
            <a:off x="1473277" y="3294852"/>
            <a:ext cx="8493353" cy="4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5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D3305BC-13F0-45F7-AA78-FEB3A127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21" y="839535"/>
            <a:ext cx="5689757" cy="5027349"/>
          </a:xfrm>
          <a:custGeom>
            <a:avLst/>
            <a:gdLst>
              <a:gd name="connsiteX0" fmla="*/ 1638118 w 5689757"/>
              <a:gd name="connsiteY0" fmla="*/ 0 h 5027349"/>
              <a:gd name="connsiteX1" fmla="*/ 4051638 w 5689757"/>
              <a:gd name="connsiteY1" fmla="*/ 0 h 5027349"/>
              <a:gd name="connsiteX2" fmla="*/ 4426960 w 5689757"/>
              <a:gd name="connsiteY2" fmla="*/ 218128 h 5027349"/>
              <a:gd name="connsiteX3" fmla="*/ 5631113 w 5689757"/>
              <a:gd name="connsiteY3" fmla="*/ 2300740 h 5027349"/>
              <a:gd name="connsiteX4" fmla="*/ 5631113 w 5689757"/>
              <a:gd name="connsiteY4" fmla="*/ 2726611 h 5027349"/>
              <a:gd name="connsiteX5" fmla="*/ 5184003 w 5689757"/>
              <a:gd name="connsiteY5" fmla="*/ 3499898 h 5027349"/>
              <a:gd name="connsiteX6" fmla="*/ 5179849 w 5689757"/>
              <a:gd name="connsiteY6" fmla="*/ 3507081 h 5027349"/>
              <a:gd name="connsiteX7" fmla="*/ 5161054 w 5689757"/>
              <a:gd name="connsiteY7" fmla="*/ 3493907 h 5027349"/>
              <a:gd name="connsiteX8" fmla="*/ 5074850 w 5689757"/>
              <a:gd name="connsiteY8" fmla="*/ 3469060 h 5027349"/>
              <a:gd name="connsiteX9" fmla="*/ 4002084 w 5689757"/>
              <a:gd name="connsiteY9" fmla="*/ 3469060 h 5027349"/>
              <a:gd name="connsiteX10" fmla="*/ 3848833 w 5689757"/>
              <a:gd name="connsiteY10" fmla="*/ 3554248 h 5027349"/>
              <a:gd name="connsiteX11" fmla="*/ 3312449 w 5689757"/>
              <a:gd name="connsiteY11" fmla="*/ 4472382 h 5027349"/>
              <a:gd name="connsiteX12" fmla="*/ 3312449 w 5689757"/>
              <a:gd name="connsiteY12" fmla="*/ 4649068 h 5027349"/>
              <a:gd name="connsiteX13" fmla="*/ 3486748 w 5689757"/>
              <a:gd name="connsiteY13" fmla="*/ 4947416 h 5027349"/>
              <a:gd name="connsiteX14" fmla="*/ 3533445 w 5689757"/>
              <a:gd name="connsiteY14" fmla="*/ 5027349 h 5027349"/>
              <a:gd name="connsiteX15" fmla="*/ 3462401 w 5689757"/>
              <a:gd name="connsiteY15" fmla="*/ 5027349 h 5027349"/>
              <a:gd name="connsiteX16" fmla="*/ 1638118 w 5689757"/>
              <a:gd name="connsiteY16" fmla="*/ 5027349 h 5027349"/>
              <a:gd name="connsiteX17" fmla="*/ 1268010 w 5689757"/>
              <a:gd name="connsiteY17" fmla="*/ 4809219 h 5027349"/>
              <a:gd name="connsiteX18" fmla="*/ 58645 w 5689757"/>
              <a:gd name="connsiteY18" fmla="*/ 2726611 h 5027349"/>
              <a:gd name="connsiteX19" fmla="*/ 58645 w 5689757"/>
              <a:gd name="connsiteY19" fmla="*/ 2300740 h 5027349"/>
              <a:gd name="connsiteX20" fmla="*/ 1268010 w 5689757"/>
              <a:gd name="connsiteY20" fmla="*/ 218128 h 5027349"/>
              <a:gd name="connsiteX21" fmla="*/ 1638118 w 5689757"/>
              <a:gd name="connsiteY21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9757" h="5027349"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859" y="1371600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SEGUNDO EXEMPLO</a:t>
            </a:r>
            <a:endParaRPr lang="en-US" sz="3600" b="1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F50161-64EB-4533-A767-15C4715B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4166" y="1198172"/>
            <a:ext cx="2143461" cy="187740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4C001403-4A67-12F7-F6D9-287DE225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" r="7" b="4757"/>
          <a:stretch/>
        </p:blipFill>
        <p:spPr>
          <a:xfrm>
            <a:off x="6081118" y="1283088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1918" y="427749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65913924-475E-79D5-A1DB-9B40C14DE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01" t="-1760" r="-30541" b="20281"/>
          <a:stretch/>
        </p:blipFill>
        <p:spPr>
          <a:xfrm>
            <a:off x="3724694" y="4340630"/>
            <a:ext cx="2947191" cy="1859478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1773858" y="2621192"/>
            <a:ext cx="3894161" cy="1766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Extrair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canais</a:t>
            </a:r>
            <a:r>
              <a:rPr lang="en-US" sz="2000" dirty="0">
                <a:solidFill>
                  <a:schemeClr val="bg1"/>
                </a:solidFill>
              </a:rPr>
              <a:t> RGB de uma imagem.</a:t>
            </a: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1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4065182" y="122256"/>
            <a:ext cx="4019107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Funções</a:t>
            </a:r>
            <a:r>
              <a:rPr lang="en-US" sz="3200" b="1" cap="all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utilizadas</a:t>
            </a:r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A96562-6A92-312D-F23C-BAED71A4F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13" r="7246"/>
          <a:stretch/>
        </p:blipFill>
        <p:spPr>
          <a:xfrm>
            <a:off x="2039744" y="2215172"/>
            <a:ext cx="7647596" cy="57374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4BD5EA6-A533-5A0A-4DD8-FB804BDC3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86" b="15234"/>
          <a:stretch/>
        </p:blipFill>
        <p:spPr>
          <a:xfrm>
            <a:off x="2039744" y="2942661"/>
            <a:ext cx="2674691" cy="5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703136-066E-16A1-B2DF-BC5F50C8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898" y="856309"/>
            <a:ext cx="665962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7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D3305BC-13F0-45F7-AA78-FEB3A127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21" y="839535"/>
            <a:ext cx="5689757" cy="5027349"/>
          </a:xfrm>
          <a:custGeom>
            <a:avLst/>
            <a:gdLst>
              <a:gd name="connsiteX0" fmla="*/ 1638118 w 5689757"/>
              <a:gd name="connsiteY0" fmla="*/ 0 h 5027349"/>
              <a:gd name="connsiteX1" fmla="*/ 4051638 w 5689757"/>
              <a:gd name="connsiteY1" fmla="*/ 0 h 5027349"/>
              <a:gd name="connsiteX2" fmla="*/ 4426960 w 5689757"/>
              <a:gd name="connsiteY2" fmla="*/ 218128 h 5027349"/>
              <a:gd name="connsiteX3" fmla="*/ 5631113 w 5689757"/>
              <a:gd name="connsiteY3" fmla="*/ 2300740 h 5027349"/>
              <a:gd name="connsiteX4" fmla="*/ 5631113 w 5689757"/>
              <a:gd name="connsiteY4" fmla="*/ 2726611 h 5027349"/>
              <a:gd name="connsiteX5" fmla="*/ 5184003 w 5689757"/>
              <a:gd name="connsiteY5" fmla="*/ 3499898 h 5027349"/>
              <a:gd name="connsiteX6" fmla="*/ 5179849 w 5689757"/>
              <a:gd name="connsiteY6" fmla="*/ 3507081 h 5027349"/>
              <a:gd name="connsiteX7" fmla="*/ 5161054 w 5689757"/>
              <a:gd name="connsiteY7" fmla="*/ 3493907 h 5027349"/>
              <a:gd name="connsiteX8" fmla="*/ 5074850 w 5689757"/>
              <a:gd name="connsiteY8" fmla="*/ 3469060 h 5027349"/>
              <a:gd name="connsiteX9" fmla="*/ 4002084 w 5689757"/>
              <a:gd name="connsiteY9" fmla="*/ 3469060 h 5027349"/>
              <a:gd name="connsiteX10" fmla="*/ 3848833 w 5689757"/>
              <a:gd name="connsiteY10" fmla="*/ 3554248 h 5027349"/>
              <a:gd name="connsiteX11" fmla="*/ 3312449 w 5689757"/>
              <a:gd name="connsiteY11" fmla="*/ 4472382 h 5027349"/>
              <a:gd name="connsiteX12" fmla="*/ 3312449 w 5689757"/>
              <a:gd name="connsiteY12" fmla="*/ 4649068 h 5027349"/>
              <a:gd name="connsiteX13" fmla="*/ 3486748 w 5689757"/>
              <a:gd name="connsiteY13" fmla="*/ 4947416 h 5027349"/>
              <a:gd name="connsiteX14" fmla="*/ 3533445 w 5689757"/>
              <a:gd name="connsiteY14" fmla="*/ 5027349 h 5027349"/>
              <a:gd name="connsiteX15" fmla="*/ 3462401 w 5689757"/>
              <a:gd name="connsiteY15" fmla="*/ 5027349 h 5027349"/>
              <a:gd name="connsiteX16" fmla="*/ 1638118 w 5689757"/>
              <a:gd name="connsiteY16" fmla="*/ 5027349 h 5027349"/>
              <a:gd name="connsiteX17" fmla="*/ 1268010 w 5689757"/>
              <a:gd name="connsiteY17" fmla="*/ 4809219 h 5027349"/>
              <a:gd name="connsiteX18" fmla="*/ 58645 w 5689757"/>
              <a:gd name="connsiteY18" fmla="*/ 2726611 h 5027349"/>
              <a:gd name="connsiteX19" fmla="*/ 58645 w 5689757"/>
              <a:gd name="connsiteY19" fmla="*/ 2300740 h 5027349"/>
              <a:gd name="connsiteX20" fmla="*/ 1268010 w 5689757"/>
              <a:gd name="connsiteY20" fmla="*/ 218128 h 5027349"/>
              <a:gd name="connsiteX21" fmla="*/ 1638118 w 5689757"/>
              <a:gd name="connsiteY21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9757" h="5027349"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859" y="1371600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cap="all" dirty="0" err="1">
                <a:solidFill>
                  <a:schemeClr val="bg1"/>
                </a:solidFill>
              </a:rPr>
              <a:t>Primeiro</a:t>
            </a:r>
            <a:r>
              <a:rPr lang="en-US" sz="3600" b="1" cap="all" dirty="0">
                <a:solidFill>
                  <a:schemeClr val="bg1"/>
                </a:solidFill>
              </a:rPr>
              <a:t> </a:t>
            </a:r>
            <a:r>
              <a:rPr lang="en-US" sz="3600" b="1" cap="all" dirty="0" err="1">
                <a:solidFill>
                  <a:schemeClr val="bg1"/>
                </a:solidFill>
              </a:rPr>
              <a:t>exercício</a:t>
            </a:r>
            <a:r>
              <a:rPr lang="en-US" sz="3600" b="1" cap="all" dirty="0">
                <a:solidFill>
                  <a:schemeClr val="bg1"/>
                </a:solidFill>
              </a:rPr>
              <a:t>:</a:t>
            </a:r>
            <a:endParaRPr lang="en-US" sz="3600" b="1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F50161-64EB-4533-A767-15C4715B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4166" y="1198172"/>
            <a:ext cx="2143461" cy="187740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4C001403-4A67-12F7-F6D9-287DE225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" r="7" b="4757"/>
          <a:stretch/>
        </p:blipFill>
        <p:spPr>
          <a:xfrm>
            <a:off x="6081118" y="1283088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1918" y="427749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1773858" y="2621192"/>
            <a:ext cx="3894161" cy="1766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Criar</a:t>
            </a:r>
            <a:r>
              <a:rPr lang="en-US" dirty="0">
                <a:solidFill>
                  <a:schemeClr val="bg1"/>
                </a:solidFill>
              </a:rPr>
              <a:t> um </a:t>
            </a:r>
            <a:r>
              <a:rPr lang="en-US" dirty="0" err="1">
                <a:solidFill>
                  <a:schemeClr val="bg1"/>
                </a:solidFill>
              </a:rPr>
              <a:t>programa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faça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média</a:t>
            </a:r>
            <a:r>
              <a:rPr lang="en-US" dirty="0">
                <a:solidFill>
                  <a:schemeClr val="bg1"/>
                </a:solidFill>
              </a:rPr>
              <a:t> entre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3 </a:t>
            </a:r>
            <a:r>
              <a:rPr lang="en-US" dirty="0" err="1">
                <a:solidFill>
                  <a:schemeClr val="bg1"/>
                </a:solidFill>
              </a:rPr>
              <a:t>canais</a:t>
            </a:r>
            <a:r>
              <a:rPr lang="en-US" dirty="0">
                <a:solidFill>
                  <a:schemeClr val="bg1"/>
                </a:solidFill>
              </a:rPr>
              <a:t> de cores.</a:t>
            </a: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BF45885D-B19D-FC03-8771-E36348F42A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01" t="-1760" r="-30541" b="20281"/>
          <a:stretch/>
        </p:blipFill>
        <p:spPr>
          <a:xfrm>
            <a:off x="3724694" y="4340630"/>
            <a:ext cx="2947191" cy="1859478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277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2039744" y="122256"/>
            <a:ext cx="8005404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Funções</a:t>
            </a:r>
            <a:r>
              <a:rPr lang="en-US" sz="3200" b="1" cap="all" dirty="0">
                <a:solidFill>
                  <a:schemeClr val="bg1">
                    <a:alpha val="60000"/>
                  </a:schemeClr>
                </a:solidFill>
              </a:rPr>
              <a:t> que </a:t>
            </a:r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podem</a:t>
            </a:r>
            <a:r>
              <a:rPr lang="en-US" sz="3200" b="1" cap="all" dirty="0">
                <a:solidFill>
                  <a:schemeClr val="bg1">
                    <a:alpha val="60000"/>
                  </a:schemeClr>
                </a:solidFill>
              </a:rPr>
              <a:t> ser </a:t>
            </a:r>
            <a:r>
              <a:rPr lang="en-US" sz="3200" b="1" cap="all" dirty="0" err="1">
                <a:solidFill>
                  <a:schemeClr val="bg1">
                    <a:alpha val="60000"/>
                  </a:schemeClr>
                </a:solidFill>
              </a:rPr>
              <a:t>necessárias</a:t>
            </a:r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BE0148-108D-2B03-C1B4-669C4DC23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744" y="2359200"/>
            <a:ext cx="5158984" cy="6357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F46BA83-2622-6067-3ABD-51E372AEF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561" y="2863301"/>
            <a:ext cx="5158984" cy="5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7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1418</TotalTime>
  <Words>72</Words>
  <Application>Microsoft Office PowerPoint</Application>
  <PresentationFormat>Widescreen</PresentationFormat>
  <Paragraphs>16</Paragraphs>
  <Slides>13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Processamento de imagens para visão computacional</vt:lpstr>
      <vt:lpstr>primeiro exemplo</vt:lpstr>
      <vt:lpstr>Apresentação do PowerPoint</vt:lpstr>
      <vt:lpstr>Apresentação do PowerPoint</vt:lpstr>
      <vt:lpstr>SEGUNDO EXEMPLO</vt:lpstr>
      <vt:lpstr>Apresentação do PowerPoint</vt:lpstr>
      <vt:lpstr>Apresentação do PowerPoint</vt:lpstr>
      <vt:lpstr>Primeiro exercício:</vt:lpstr>
      <vt:lpstr>Apresentação do PowerPoint</vt:lpstr>
      <vt:lpstr>Apresentação do PowerPoint</vt:lpstr>
      <vt:lpstr>Apresentação do PowerPoint</vt:lpstr>
      <vt:lpstr>Apresentação do PowerPoint</vt:lpstr>
      <vt:lpstr>Processamento de imagens para visão computacional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Redes Neurais</dc:title>
  <dc:creator>Wesley Miranda</dc:creator>
  <cp:lastModifiedBy>Wesley Miranda</cp:lastModifiedBy>
  <cp:revision>13</cp:revision>
  <dcterms:created xsi:type="dcterms:W3CDTF">2022-10-05T16:36:16Z</dcterms:created>
  <dcterms:modified xsi:type="dcterms:W3CDTF">2022-10-26T14:11:22Z</dcterms:modified>
</cp:coreProperties>
</file>